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8" r:id="rId4"/>
    <p:sldMasterId id="2147483943" r:id="rId5"/>
  </p:sldMasterIdLst>
  <p:notesMasterIdLst>
    <p:notesMasterId r:id="rId22"/>
  </p:notesMasterIdLst>
  <p:handoutMasterIdLst>
    <p:handoutMasterId r:id="rId23"/>
  </p:handoutMasterIdLst>
  <p:sldIdLst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4" r:id="rId17"/>
    <p:sldId id="305" r:id="rId18"/>
    <p:sldId id="301" r:id="rId19"/>
    <p:sldId id="302" r:id="rId20"/>
    <p:sldId id="303" r:id="rId21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9" userDrawn="1">
          <p15:clr>
            <a:srgbClr val="A4A3A4"/>
          </p15:clr>
        </p15:guide>
        <p15:guide id="2" orient="horz" pos="2608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orient="horz" pos="1637" userDrawn="1">
          <p15:clr>
            <a:srgbClr val="A4A3A4"/>
          </p15:clr>
        </p15:guide>
        <p15:guide id="5" orient="horz" pos="215" userDrawn="1">
          <p15:clr>
            <a:srgbClr val="A4A3A4"/>
          </p15:clr>
        </p15:guide>
        <p15:guide id="6" orient="horz" pos="1103" userDrawn="1">
          <p15:clr>
            <a:srgbClr val="A4A3A4"/>
          </p15:clr>
        </p15:guide>
        <p15:guide id="7" orient="horz" pos="401" userDrawn="1">
          <p15:clr>
            <a:srgbClr val="A4A3A4"/>
          </p15:clr>
        </p15:guide>
        <p15:guide id="8" orient="horz" pos="2954" userDrawn="1">
          <p15:clr>
            <a:srgbClr val="A4A3A4"/>
          </p15:clr>
        </p15:guide>
        <p15:guide id="9" orient="horz" pos="173" userDrawn="1">
          <p15:clr>
            <a:srgbClr val="A4A3A4"/>
          </p15:clr>
        </p15:guide>
        <p15:guide id="10" pos="175" userDrawn="1">
          <p15:clr>
            <a:srgbClr val="A4A3A4"/>
          </p15:clr>
        </p15:guide>
        <p15:guide id="11" pos="5590" userDrawn="1">
          <p15:clr>
            <a:srgbClr val="A4A3A4"/>
          </p15:clr>
        </p15:guide>
        <p15:guide id="12" pos="2880" userDrawn="1">
          <p15:clr>
            <a:srgbClr val="A4A3A4"/>
          </p15:clr>
        </p15:guide>
        <p15:guide id="13" pos="776" userDrawn="1">
          <p15:clr>
            <a:srgbClr val="A4A3A4"/>
          </p15:clr>
        </p15:guide>
        <p15:guide id="14" pos="1411" userDrawn="1">
          <p15:clr>
            <a:srgbClr val="A4A3A4"/>
          </p15:clr>
        </p15:guide>
        <p15:guide id="15" pos="5287" userDrawn="1">
          <p15:clr>
            <a:srgbClr val="A4A3A4"/>
          </p15:clr>
        </p15:guide>
        <p15:guide id="16" pos="346" userDrawn="1">
          <p15:clr>
            <a:srgbClr val="A4A3A4"/>
          </p15:clr>
        </p15:guide>
        <p15:guide id="17" pos="40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592" userDrawn="1">
          <p15:clr>
            <a:srgbClr val="A4A3A4"/>
          </p15:clr>
        </p15:guide>
        <p15:guide id="2" orient="horz" pos="5542" userDrawn="1">
          <p15:clr>
            <a:srgbClr val="A4A3A4"/>
          </p15:clr>
        </p15:guide>
        <p15:guide id="3" orient="horz" pos="5777" userDrawn="1">
          <p15:clr>
            <a:srgbClr val="A4A3A4"/>
          </p15:clr>
        </p15:guide>
        <p15:guide id="4" pos="286" userDrawn="1">
          <p15:clr>
            <a:srgbClr val="A4A3A4"/>
          </p15:clr>
        </p15:guide>
        <p15:guide id="5" pos="40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48024"/>
    <a:srgbClr val="6C62D0"/>
    <a:srgbClr val="052049"/>
    <a:srgbClr val="90BD31"/>
    <a:srgbClr val="18A3AC"/>
    <a:srgbClr val="178CCB"/>
    <a:srgbClr val="EC1848"/>
    <a:srgbClr val="E8E7DE"/>
    <a:srgbClr val="F5F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3" autoAdjust="0"/>
    <p:restoredTop sz="86463" autoAdjust="0"/>
  </p:normalViewPr>
  <p:slideViewPr>
    <p:cSldViewPr snapToGrid="0" showGuides="1">
      <p:cViewPr>
        <p:scale>
          <a:sx n="137" d="100"/>
          <a:sy n="137" d="100"/>
        </p:scale>
        <p:origin x="-152" y="192"/>
      </p:cViewPr>
      <p:guideLst>
        <p:guide orient="horz" pos="789"/>
        <p:guide orient="horz" pos="2608"/>
        <p:guide orient="horz" pos="3024"/>
        <p:guide orient="horz" pos="1637"/>
        <p:guide orient="horz" pos="215"/>
        <p:guide orient="horz" pos="1103"/>
        <p:guide orient="horz" pos="401"/>
        <p:guide orient="horz" pos="2954"/>
        <p:guide orient="horz" pos="173"/>
        <p:guide pos="175"/>
        <p:guide pos="5590"/>
        <p:guide pos="2880"/>
        <p:guide pos="776"/>
        <p:guide pos="1411"/>
        <p:guide pos="5287"/>
        <p:guide pos="346"/>
        <p:guide pos="40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>
        <p:scale>
          <a:sx n="108" d="100"/>
          <a:sy n="108" d="100"/>
        </p:scale>
        <p:origin x="2576" y="-240"/>
      </p:cViewPr>
      <p:guideLst>
        <p:guide orient="horz" pos="2592"/>
        <p:guide orient="horz" pos="5542"/>
        <p:guide orient="horz" pos="5777"/>
        <p:guide pos="28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fld id="{111E5896-917A-4035-A860-408E1EC3CD51}" type="slidenum">
              <a:rPr lang="en-US">
                <a:solidFill>
                  <a:srgbClr val="0520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rgbClr val="052049"/>
                </a:solidFill>
                <a:latin typeface="Arial" panose="020B0604020202020204" pitchFamily="34" charset="0"/>
              </a:rPr>
              <a:t>| [footer text here]</a:t>
            </a:r>
          </a:p>
        </p:txBody>
      </p:sp>
    </p:spTree>
    <p:extLst>
      <p:ext uri="{BB962C8B-B14F-4D97-AF65-F5344CB8AC3E}">
        <p14:creationId xmlns:p14="http://schemas.microsoft.com/office/powerpoint/2010/main" val="18283294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4000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b="0" i="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‹#›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sz="800" dirty="0">
                <a:solidFill>
                  <a:srgbClr val="052049"/>
                </a:solidFill>
              </a:rPr>
              <a:t>| [footer text here]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F798EC2-7587-174C-8F9B-BEC1CFBF2B9A}" type="datetimeFigureOut">
              <a:rPr lang="en-US" smtClean="0"/>
              <a:pPr/>
              <a:t>6/10/2025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483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14300" indent="-114300" algn="l" defTabSz="914400" rtl="0" eaLnBrk="1" latinLnBrk="0" hangingPunct="1">
      <a:spcBef>
        <a:spcPts val="800"/>
      </a:spcBef>
      <a:buClr>
        <a:srgbClr val="178CCB"/>
      </a:buClr>
      <a:buFont typeface="Arial" pitchFamily="34" charset="0"/>
      <a:buChar char="•"/>
      <a:defRPr sz="12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5750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1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03225" indent="-117475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69913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200" indent="114300" algn="l" defTabSz="914400" rtl="0" eaLnBrk="1" latinLnBrk="0" hangingPunct="1"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3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30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0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jpeg"/><Relationship Id="rId4" Type="http://schemas.openxmlformats.org/officeDocument/2006/relationships/image" Target="../media/image2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emf"/><Relationship Id="rId4" Type="http://schemas.openxmlformats.org/officeDocument/2006/relationships/image" Target="../media/image35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jpe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1851"/>
            <a:ext cx="1307578" cy="84750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470D759-0E0E-8249-AFAC-A75A00A3758F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7630735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620825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220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2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4255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446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87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3865186" y="2032663"/>
            <a:ext cx="1571041" cy="102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785" y="2037522"/>
            <a:ext cx="1574426" cy="10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13" y="1884801"/>
            <a:ext cx="1374274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67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D46ED-C45A-5D4E-AA02-EF9EDB0FA1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9763C0-80D9-8D42-B900-9C5810713DB1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7DAA724C-3107-8C4A-A46D-AB498B3D6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573359-3223-304A-9E4E-E3990C9773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37528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50522" y="244258"/>
            <a:ext cx="8893479" cy="489924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BFC587D-F4CD-7648-95B7-35FDAB007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758B97-1F12-914B-8A88-08F79B27CB21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321EFAD-F786-464B-B3E8-5DEEB972AF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1D80BBCD-01AA-2048-816B-1926C338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F776777-542E-DD44-ADA8-B722AD386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7F4D8-5A99-1448-8564-FCC9065979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8063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601DCD7-F394-9C47-9AE3-85303D673D5E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2C759A4-81DB-2B49-BAD8-20F4759D56E4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8F50CE7-BE49-DF46-A309-403467331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30420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EA5AAF51-36B8-9940-ACBC-F45CDFBB6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798F0E-CEC8-8A4D-A129-15694C617DB3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64A4BD1-BDC4-5847-8479-2F6EAA1BF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5348B5-ADBC-3742-81A7-0E4C003890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90" y="241702"/>
            <a:ext cx="812800" cy="812579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3D807373-E9A5-9F41-8251-72DE5DC0C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66BC5E-F1DA-6A44-9B69-93266278F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5CD000-1EC0-AA42-B1CD-FDFAC651DA81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82CAA2A-5698-F649-A896-1B0C52B65B4D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Magent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25E0E3E-37E7-624B-BD5B-F3FD27B58250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6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4136994"/>
            <a:ext cx="9144000" cy="100650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76EBEE4-9892-574D-BF3F-34A92DB1BEAF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6506E1-BB8B-7045-8D57-C400CDE42A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61EED-DF40-EF49-BA4F-8A8FD2939B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95633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– 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E9279F-0732-2D41-9F31-EB38C1C6965B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9BA6BCF-2F1A-8443-A8DC-13CF462899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227" t="19283" r="-18229" b="-22843"/>
          <a:stretch/>
        </p:blipFill>
        <p:spPr>
          <a:xfrm rot="5400000">
            <a:off x="2084133" y="-3768025"/>
            <a:ext cx="10362381" cy="967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021FC-6CE9-D549-BE7A-5D94B0888C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– Nav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74AEBC4-F1C6-964F-B3AF-AF09E45DE715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8A9B26ED-91EB-374C-A70F-3562EDE10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48"/>
          <a:stretch/>
        </p:blipFill>
        <p:spPr>
          <a:xfrm rot="10800000">
            <a:off x="2413325" y="62568"/>
            <a:ext cx="6730677" cy="1959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AD5338-76BD-4C47-9834-F2629B5325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8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–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BC1395-2AD9-8C4D-9E13-CE99F3E7EA24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2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78ACD5-01D7-EA49-A1A8-0D5AC50A0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81" y="305870"/>
            <a:ext cx="999731" cy="999459"/>
          </a:xfrm>
          <a:prstGeom prst="rect">
            <a:avLst/>
          </a:prstGeom>
        </p:spPr>
      </p:pic>
      <p:sp>
        <p:nvSpPr>
          <p:cNvPr id="18" name="Freeform 77">
            <a:extLst>
              <a:ext uri="{FF2B5EF4-FFF2-40B4-BE49-F238E27FC236}">
                <a16:creationId xmlns:a16="http://schemas.microsoft.com/office/drawing/2014/main" id="{09D6DA44-3D41-5E45-80B2-97B2B0E76C11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723CD-1F5B-804C-A079-FE3D1017A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084"/>
          <a:stretch/>
        </p:blipFill>
        <p:spPr>
          <a:xfrm>
            <a:off x="2244538" y="183586"/>
            <a:ext cx="6899462" cy="16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8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578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7521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4AD83FAE-0AD2-084F-918F-E696D117757B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18279-066F-DC44-B86B-14E3FAD25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3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289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881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0365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91175AD-5EC8-6C49-8218-F38BDE3E8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CB472-92BE-5E48-80A6-FC260AA96B83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77">
            <a:extLst>
              <a:ext uri="{FF2B5EF4-FFF2-40B4-BE49-F238E27FC236}">
                <a16:creationId xmlns:a16="http://schemas.microsoft.com/office/drawing/2014/main" id="{4ABB29B8-DCAF-7B40-9E52-219D904D83D6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52C1D42-AAA3-B04E-A034-F13587860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183" t="13402" r="10781" b="28503"/>
          <a:stretch/>
        </p:blipFill>
        <p:spPr>
          <a:xfrm>
            <a:off x="-317500" y="-245162"/>
            <a:ext cx="9461500" cy="538866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rgbClr val="18A3AC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639F-F884-C946-B140-A9518C6FB9A8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08B3EA4E-B6EE-2549-8EB7-C25BC2142E7C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013E3FCC-D96C-D344-BBA3-51BB23D2A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9FF64-C01C-5C4C-8AB2-E760BF76900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8169964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426446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88447-026C-8740-AB11-4D9C4007C6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14"/>
          <a:stretch/>
        </p:blipFill>
        <p:spPr>
          <a:xfrm>
            <a:off x="0" y="401119"/>
            <a:ext cx="9144000" cy="177406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58095-3588-1A4E-B981-253E9F1A1AEC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81C2D974-A2EE-E349-AD5D-00B5C62A8CB7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18DED201-C78F-0E4A-B63C-520004DA7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13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3865186" y="2036429"/>
            <a:ext cx="1571041" cy="101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28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400" y="1884801"/>
            <a:ext cx="1373900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Resear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1"/>
            <a:ext cx="2994420" cy="2015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80" cy="37545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1E061F-A72A-5142-8A32-D6BACF33C6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44895"/>
            <a:ext cx="6149579" cy="1021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44D79-B0F4-1A43-9BD5-09FD9E662A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8" y="2015505"/>
            <a:ext cx="1615438" cy="161543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Mt. Z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9411"/>
            <a:ext cx="2994420" cy="1996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77" cy="3754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4FD6C-4722-4647-8824-7BD62CB499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7" y="1994818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1F62F8-022A-8040-9203-343FE92FD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5407" b="39964"/>
          <a:stretch/>
        </p:blipFill>
        <p:spPr>
          <a:xfrm>
            <a:off x="-993817" y="0"/>
            <a:ext cx="7143396" cy="138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Patient Ca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FBE2C-79B3-0741-8C4F-E79579E3B5C3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A96EE-AE7F-9D47-80E0-948746F73CBD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8378B-0C89-E14E-8069-2034FF2D0F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" y="1"/>
            <a:ext cx="2760609" cy="2015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C622B-BC71-0F4D-ACEB-367F089BD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AB437-D405-6C43-9FA5-FD5F04163F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6CC52-4A32-374A-BF1E-0FA06087F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4" t="5935" r="2464" b="11182"/>
          <a:stretch/>
        </p:blipFill>
        <p:spPr>
          <a:xfrm>
            <a:off x="2756141" y="30482"/>
            <a:ext cx="6387861" cy="12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87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Educ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4FBBD5-5854-194C-9766-1823F3F5452C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282E7-F7BC-5A48-9E5F-4ECBFDF952A0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94893-0820-A743-86A6-BDEB411A7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2756753" cy="2015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2EA7E-47D5-4248-9461-6049F4FA2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F1DBF9-E6D2-EC49-80D7-6EE1B776A5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74" b="37397"/>
          <a:stretch/>
        </p:blipFill>
        <p:spPr>
          <a:xfrm>
            <a:off x="2756140" y="15255"/>
            <a:ext cx="6387860" cy="1242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6DF26-9AA1-AC46-9695-22DFD8CE98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92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37931"/>
            <a:ext cx="8587407" cy="40651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3290672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69704F-E66B-5B41-BF3B-8C6539B484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9F718F-E8D1-5640-A678-0137FDBAEC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33354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415597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17905471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lorem ipsum.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20733843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5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4" r:id="rId4"/>
    <p:sldLayoutId id="2147483982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4016" r:id="rId14"/>
    <p:sldLayoutId id="2147483994" r:id="rId15"/>
    <p:sldLayoutId id="2147483995" r:id="rId16"/>
  </p:sldLayoutIdLst>
  <p:transition>
    <p:fade/>
  </p:transition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80000"/>
        <a:buFont typeface="Wingdings" charset="2"/>
        <a:buChar char="§"/>
        <a:defRPr lang="en-US" sz="14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7A11AC4-0317-9648-9B11-2E4A9F794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EA57C94-8CEE-E147-BA04-6441537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3954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72" r:id="rId2"/>
    <p:sldLayoutId id="2147483975" r:id="rId3"/>
    <p:sldLayoutId id="2147483976" r:id="rId4"/>
    <p:sldLayoutId id="2147484011" r:id="rId5"/>
    <p:sldLayoutId id="2147484012" r:id="rId6"/>
    <p:sldLayoutId id="2147484013" r:id="rId7"/>
    <p:sldLayoutId id="2147484001" r:id="rId8"/>
    <p:sldLayoutId id="2147484007" r:id="rId9"/>
    <p:sldLayoutId id="2147484009" r:id="rId10"/>
    <p:sldLayoutId id="2147484008" r:id="rId11"/>
    <p:sldLayoutId id="2147483944" r:id="rId12"/>
    <p:sldLayoutId id="2147483951" r:id="rId13"/>
    <p:sldLayoutId id="2147483953" r:id="rId14"/>
    <p:sldLayoutId id="2147484000" r:id="rId15"/>
    <p:sldLayoutId id="2147483950" r:id="rId16"/>
    <p:sldLayoutId id="2147483960" r:id="rId17"/>
    <p:sldLayoutId id="2147483961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4015" r:id="rId25"/>
    <p:sldLayoutId id="2147483954" r:id="rId26"/>
    <p:sldLayoutId id="2147483959" r:id="rId27"/>
    <p:sldLayoutId id="2147484002" r:id="rId28"/>
    <p:sldLayoutId id="2147484014" r:id="rId29"/>
    <p:sldLayoutId id="2147484010" r:id="rId30"/>
    <p:sldLayoutId id="2147484003" r:id="rId31"/>
  </p:sldLayoutIdLst>
  <p:transition>
    <p:fade/>
  </p:transition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200000"/>
        </a:lnSpc>
        <a:spcBef>
          <a:spcPts val="0"/>
        </a:spcBef>
        <a:buClr>
          <a:srgbClr val="18A3AC"/>
        </a:buClr>
        <a:buSzPct val="80000"/>
        <a:buFont typeface="Wingdings" charset="2"/>
        <a:buChar char="§"/>
        <a:defRPr lang="en-US" sz="2000" b="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231184-7892-59D1-E1DF-823DB94B51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4BC1395-2AD9-8C4D-9E13-CE99F3E7EA24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AC6C2-9E93-C7B5-1927-B11C9F23D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Rishi Mukundan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AB5B5E-9C4A-2AEF-327D-4E241034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1A702-9B98-3598-E663-C89FFEBD49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DATASCI 223 – Spring 2025</a:t>
            </a:r>
          </a:p>
        </p:txBody>
      </p:sp>
      <p:pic>
        <p:nvPicPr>
          <p:cNvPr id="7" name="Picture 6" descr="A pink ribbon on a white background&#10;&#10;AI-generated content may be incorrect.">
            <a:extLst>
              <a:ext uri="{FF2B5EF4-FFF2-40B4-BE49-F238E27FC236}">
                <a16:creationId xmlns:a16="http://schemas.microsoft.com/office/drawing/2014/main" id="{BAAD7906-FB1A-EC49-B5E4-F95CF8156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899" y="1899187"/>
            <a:ext cx="1888114" cy="28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385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FF96BD-32F2-549C-C10B-FBD1652D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52927-DD0B-AA66-C989-4B440DDC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27C7EC-BC24-402D-FF1D-DC7F2C17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Code and Outputs</a:t>
            </a:r>
          </a:p>
        </p:txBody>
      </p:sp>
    </p:spTree>
    <p:extLst>
      <p:ext uri="{BB962C8B-B14F-4D97-AF65-F5344CB8AC3E}">
        <p14:creationId xmlns:p14="http://schemas.microsoft.com/office/powerpoint/2010/main" val="804962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1EBE09-40D3-8F7A-9242-5EDF724BFB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48152" y="4852597"/>
            <a:ext cx="4310907" cy="10348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Breast Cancer Diagnosis Prediction with ML Models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E3BC7-42E5-0E4C-6E7A-45C65C7BB0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FD981D-4213-F06C-0F4D-6690649F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</p:spPr>
        <p:txBody>
          <a:bodyPr wrap="square" anchor="b">
            <a:normAutofit/>
          </a:bodyPr>
          <a:lstStyle/>
          <a:p>
            <a:r>
              <a:rPr lang="en-US" sz="2500"/>
              <a:t>How to Run the Code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2FEB46-D0BB-DCCA-5A36-CD28A9AC0A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2" y="695741"/>
            <a:ext cx="8169964" cy="33489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614B7481-49B8-560D-7F73-C50F4A0384C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90386" y="1420744"/>
            <a:ext cx="3826840" cy="2853083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models.py </a:t>
            </a:r>
            <a:r>
              <a:rPr lang="en-US" sz="2000" dirty="0"/>
              <a:t>outputs accuracy on test data + saves each model as object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48024"/>
                </a:solidFill>
              </a:rPr>
              <a:t>evaluation.py </a:t>
            </a:r>
            <a:r>
              <a:rPr lang="en-US" sz="2000" dirty="0"/>
              <a:t>outputs two graphs measuring model performance with increasing noise + outliers</a:t>
            </a:r>
          </a:p>
        </p:txBody>
      </p:sp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70ADC6-19D7-CD99-93FF-AFA6E3E80B5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755568" y="1420813"/>
            <a:ext cx="3229139" cy="2852737"/>
          </a:xfrm>
        </p:spPr>
      </p:pic>
    </p:spTree>
    <p:extLst>
      <p:ext uri="{BB962C8B-B14F-4D97-AF65-F5344CB8AC3E}">
        <p14:creationId xmlns:p14="http://schemas.microsoft.com/office/powerpoint/2010/main" val="1035517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699BB2-9B1C-B9BE-AFB9-1F75988F89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48152" y="4852597"/>
            <a:ext cx="4310907" cy="103485"/>
          </a:xfrm>
        </p:spPr>
        <p:txBody>
          <a:bodyPr wrap="square" anchor="b">
            <a:normAutofit lnSpcReduction="10000"/>
          </a:bodyPr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7CDAD-A0E3-1287-28C5-01ED10C12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DBEE2-815A-7948-633C-18FE2001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</p:spPr>
        <p:txBody>
          <a:bodyPr wrap="square" anchor="b">
            <a:noAutofit/>
          </a:bodyPr>
          <a:lstStyle/>
          <a:p>
            <a:r>
              <a:rPr lang="en-US" dirty="0"/>
              <a:t>Stress Test Output</a:t>
            </a:r>
          </a:p>
        </p:txBody>
      </p:sp>
      <p:pic>
        <p:nvPicPr>
          <p:cNvPr id="9" name="Content Placeholder 8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E3D1C75B-3EBC-6A3F-C70B-1DFE9415F00E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rcRect t="594" r="-1" b="-1"/>
          <a:stretch>
            <a:fillRect/>
          </a:stretch>
        </p:blipFill>
        <p:spPr>
          <a:xfrm>
            <a:off x="5521910" y="2795131"/>
            <a:ext cx="2743199" cy="1785747"/>
          </a:xfrm>
          <a:noFill/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33D1DE-CF0B-4C1E-1476-F4689BC4B1A9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rcRect r="-1" b="593"/>
          <a:stretch>
            <a:fillRect/>
          </a:stretch>
        </p:blipFill>
        <p:spPr>
          <a:xfrm>
            <a:off x="5521910" y="777338"/>
            <a:ext cx="2743200" cy="1906252"/>
          </a:xfr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AC11A7-5DD7-F5A4-154C-A3A222788C8E}"/>
              </a:ext>
            </a:extLst>
          </p:cNvPr>
          <p:cNvSpPr txBox="1"/>
          <p:nvPr/>
        </p:nvSpPr>
        <p:spPr bwMode="auto">
          <a:xfrm>
            <a:off x="548152" y="1065320"/>
            <a:ext cx="4310907" cy="33239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3 models performed very similarly with increasing levels of noise + outliers added to training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Expected results – data is very well characterized due to easily separable classes (~97% accuracy with no stress)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Logistic Regression is preferred model due to simplicity without sacrificing 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18852772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5B70C1-DC8E-4AEF-F0F3-1DB4710A18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7D3462-7F49-0ADF-7716-C7E13BBFAA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108114-55E7-95A6-476F-290EBFBC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Streamlit App Demo Output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5D744-F32F-1C21-BCC3-6711A635A0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6AFF09-6BC5-3D4D-A4BB-0510ED1CD141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Input section (example values coded within </a:t>
            </a:r>
            <a:r>
              <a:rPr lang="en-US" dirty="0">
                <a:solidFill>
                  <a:schemeClr val="accent3"/>
                </a:solidFill>
              </a:rPr>
              <a:t>app.py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Output prediction with probability display</a:t>
            </a:r>
          </a:p>
          <a:p>
            <a:endParaRPr lang="en-US" dirty="0"/>
          </a:p>
        </p:txBody>
      </p:sp>
      <p:pic>
        <p:nvPicPr>
          <p:cNvPr id="13" name="Content Placeholder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E23295B-31A9-9EAB-3891-0D7EFD3E3AA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457200" y="1735009"/>
            <a:ext cx="3825875" cy="2224345"/>
          </a:xfrm>
        </p:spPr>
      </p:pic>
    </p:spTree>
    <p:extLst>
      <p:ext uri="{BB962C8B-B14F-4D97-AF65-F5344CB8AC3E}">
        <p14:creationId xmlns:p14="http://schemas.microsoft.com/office/powerpoint/2010/main" val="14362267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18358-6377-0B16-FCB9-5816F9B7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1E1D6D-46D7-30B6-45A8-704FB39D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44FDB3-1A0D-7C44-D4DE-E638B83F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5230890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511507-FFA3-EEBA-C61B-215B048C10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201F9D-BD68-6EC2-3CB5-B7DA3C184A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6C521-D8A3-E181-F6B2-0955AA68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Fixes and Future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D8D2A-C7CA-F5A7-84AD-61C70FD36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85" y="984166"/>
            <a:ext cx="8137665" cy="2932045"/>
          </a:xfrm>
        </p:spPr>
        <p:txBody>
          <a:bodyPr/>
          <a:lstStyle/>
          <a:p>
            <a:r>
              <a:rPr lang="en-US" dirty="0"/>
              <a:t>Debug XGBoost output </a:t>
            </a:r>
          </a:p>
          <a:p>
            <a:endParaRPr lang="en-US" dirty="0"/>
          </a:p>
          <a:p>
            <a:r>
              <a:rPr lang="en-US" dirty="0"/>
              <a:t>Tune hyperparameters to focus on metrics like F1 and AUC</a:t>
            </a:r>
          </a:p>
          <a:p>
            <a:endParaRPr lang="en-US" dirty="0"/>
          </a:p>
          <a:p>
            <a:r>
              <a:rPr lang="en-US" dirty="0"/>
              <a:t>Add SHAP/LIME interpretability</a:t>
            </a:r>
          </a:p>
          <a:p>
            <a:endParaRPr lang="en-US" dirty="0"/>
          </a:p>
          <a:p>
            <a:r>
              <a:rPr lang="en-US" dirty="0"/>
              <a:t>Convert demo into full web dashboard with user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5298967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FDD129-396F-8DCE-3731-8A6E498D16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D7FCC7-571E-0E6D-581D-23FE0572B07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4D99EA-A114-A81B-BF68-00376321A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89B6ABB-E717-F107-78F1-25CA4A2D93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3585" y="1011225"/>
            <a:ext cx="839135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Wolberg, W., Mangasarian, O., Street, N., &amp; Street, W. (1993). Breast Cancer Wisconsin (Diagnostic) [Dataset]. UCI Machine Learning Repository. https://doi.org/10.24432/C5DW2B.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i="1" dirty="0">
                <a:solidFill>
                  <a:srgbClr val="000000"/>
                </a:solidFill>
              </a:rPr>
              <a:t>Create an app</a:t>
            </a:r>
            <a:r>
              <a:rPr lang="en-US" dirty="0">
                <a:solidFill>
                  <a:srgbClr val="000000"/>
                </a:solidFill>
              </a:rPr>
              <a:t>. Streamlit Docs. (n.d.). https://docs.streamlit.io/get-started/tutorials/create-an-app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800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800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40108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A0C2D3-BB85-B01B-5A19-2BB85FE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D34E98-D6D9-B068-B15C-223646C9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7B2FA-9AC8-B080-F771-77B050EA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7993225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1F9276-C69A-DAED-0A8C-D77B658D70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6D97A-0697-2B77-F060-5053DB4F5E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A06F81-53E5-CC1B-F567-210E0984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and Approach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E006B-6219-C424-AB65-48FCBA4A4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85" y="877634"/>
            <a:ext cx="8137665" cy="2932045"/>
          </a:xfrm>
        </p:spPr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Predict whether a breast tumor is malignant or benign using machine learning methods</a:t>
            </a:r>
          </a:p>
          <a:p>
            <a:endParaRPr lang="en-US" dirty="0"/>
          </a:p>
          <a:p>
            <a:r>
              <a:rPr lang="en-US" b="1" dirty="0"/>
              <a:t>Motivation: </a:t>
            </a:r>
            <a:r>
              <a:rPr lang="en-US" dirty="0"/>
              <a:t>Early detection can improve treatment outcomes</a:t>
            </a:r>
          </a:p>
          <a:p>
            <a:endParaRPr lang="en-US" dirty="0"/>
          </a:p>
          <a:p>
            <a:r>
              <a:rPr lang="en-US" b="1" dirty="0"/>
              <a:t>Approach: </a:t>
            </a:r>
            <a:r>
              <a:rPr lang="en-US" dirty="0"/>
              <a:t>Compare MLP, Logistic Regression, and XGBoost classifiers + compare how they respond to stress testing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88990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736D0D-2454-6F35-0969-90AD40D0B5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09B78-7723-2C42-9ABE-135E63E8BB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2D25DE-1FAA-738A-62ED-03FFB65F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C8476-F8FF-676D-89DC-EB81A4E5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85" y="895389"/>
            <a:ext cx="8137665" cy="2932045"/>
          </a:xfrm>
        </p:spPr>
        <p:txBody>
          <a:bodyPr/>
          <a:lstStyle/>
          <a:p>
            <a:r>
              <a:rPr lang="en-US" sz="2000" b="1" dirty="0"/>
              <a:t>Source: </a:t>
            </a:r>
            <a:r>
              <a:rPr lang="en-US" sz="2000" dirty="0"/>
              <a:t>UCI Breast Cancer Wisconsin Diagnostic Dataset</a:t>
            </a:r>
          </a:p>
          <a:p>
            <a:endParaRPr lang="en-US" sz="2000" b="1" dirty="0"/>
          </a:p>
          <a:p>
            <a:r>
              <a:rPr lang="en-US" sz="2000" b="1" dirty="0"/>
              <a:t>Rows: </a:t>
            </a:r>
            <a:r>
              <a:rPr lang="en-US" sz="2000" dirty="0"/>
              <a:t>569 samples</a:t>
            </a:r>
          </a:p>
          <a:p>
            <a:endParaRPr lang="en-US" sz="2000" b="1" dirty="0"/>
          </a:p>
          <a:p>
            <a:r>
              <a:rPr lang="en-US" sz="2000" b="1" dirty="0"/>
              <a:t>Features: </a:t>
            </a:r>
            <a:r>
              <a:rPr lang="en-US" sz="2000" dirty="0"/>
              <a:t>30 numerical features (mean, standard error, and worst of 10 characteristic measurements)</a:t>
            </a:r>
          </a:p>
          <a:p>
            <a:endParaRPr lang="en-US" sz="2000" dirty="0"/>
          </a:p>
          <a:p>
            <a:r>
              <a:rPr lang="en-US" sz="2000" b="1" dirty="0"/>
              <a:t>Target: </a:t>
            </a:r>
            <a:r>
              <a:rPr lang="en-US" sz="2000" dirty="0"/>
              <a:t>Diagnosis (M = malignant, B = benign, encoded as 1/0)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017851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46CA8A-02CA-4A45-8840-2AAA902C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5BB12-37A3-70A1-C135-F0C70DCF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54B896-5EAB-FA24-F472-1DFFDE0D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Workflow</a:t>
            </a:r>
          </a:p>
        </p:txBody>
      </p:sp>
    </p:spTree>
    <p:extLst>
      <p:ext uri="{BB962C8B-B14F-4D97-AF65-F5344CB8AC3E}">
        <p14:creationId xmlns:p14="http://schemas.microsoft.com/office/powerpoint/2010/main" val="26019720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CE9799-92AD-BB35-55DD-CA3DF15542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71262" y="4853069"/>
            <a:ext cx="4310907" cy="103485"/>
          </a:xfrm>
        </p:spPr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603E-D80D-9D58-C273-33D48CB1E0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D5CA9D-F088-A8FB-4F71-E52CACF6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6B5203-11FE-006C-36BF-F633E6FC8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85" y="904268"/>
            <a:ext cx="8137665" cy="2932045"/>
          </a:xfrm>
        </p:spPr>
        <p:txBody>
          <a:bodyPr/>
          <a:lstStyle/>
          <a:p>
            <a:r>
              <a:rPr lang="en-US" b="1" dirty="0"/>
              <a:t>Languages: </a:t>
            </a:r>
            <a:r>
              <a:rPr lang="en-US" dirty="0"/>
              <a:t>Python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Libraries: </a:t>
            </a:r>
            <a:r>
              <a:rPr lang="en-US" dirty="0"/>
              <a:t>scikit-learn,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pandas, </a:t>
            </a:r>
            <a:r>
              <a:rPr lang="en-US" dirty="0" err="1"/>
              <a:t>joblib</a:t>
            </a:r>
            <a:r>
              <a:rPr lang="en-US" dirty="0"/>
              <a:t>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Platform:</a:t>
            </a:r>
            <a:r>
              <a:rPr lang="en-US" dirty="0"/>
              <a:t> Local development + Streamlit demo app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Environment: </a:t>
            </a:r>
            <a:r>
              <a:rPr lang="en-US" dirty="0"/>
              <a:t>Python 3.12, virtual env </a:t>
            </a:r>
            <a:r>
              <a:rPr lang="en-US" b="1" dirty="0"/>
              <a:t>highly </a:t>
            </a:r>
            <a:r>
              <a:rPr lang="en-US" dirty="0"/>
              <a:t>recommended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50037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FE881A-A1E5-A966-0D35-387D940538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79665F-2ABE-C45D-38F0-A568D3C1AF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45BA7D-9C18-2D9D-7222-54A8D7C1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Pipeline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A4465-C96F-47BC-A058-E7D9D566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85" y="886512"/>
            <a:ext cx="8137665" cy="2932045"/>
          </a:xfrm>
        </p:spPr>
        <p:txBody>
          <a:bodyPr/>
          <a:lstStyle/>
          <a:p>
            <a:r>
              <a:rPr lang="en-US" b="1" dirty="0"/>
              <a:t>Data preprocessing: </a:t>
            </a:r>
            <a:r>
              <a:rPr lang="en-US" dirty="0"/>
              <a:t>encoding, scaling outcome</a:t>
            </a:r>
          </a:p>
          <a:p>
            <a:r>
              <a:rPr lang="en-US" b="1" dirty="0"/>
              <a:t>Model training: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MLP Neural Network (Keras)</a:t>
            </a:r>
          </a:p>
          <a:p>
            <a:pPr lvl="1"/>
            <a:r>
              <a:rPr lang="en-US" dirty="0"/>
              <a:t>XGBoost</a:t>
            </a:r>
          </a:p>
          <a:p>
            <a:r>
              <a:rPr lang="en-US" b="1" dirty="0"/>
              <a:t>Evaluation: Accuracy </a:t>
            </a:r>
            <a:r>
              <a:rPr lang="en-US" dirty="0"/>
              <a:t>on test data with increasing levels of noise and outliers </a:t>
            </a:r>
          </a:p>
          <a:p>
            <a:r>
              <a:rPr lang="en-US" b="1" dirty="0"/>
              <a:t>Deployment: </a:t>
            </a:r>
            <a:r>
              <a:rPr lang="en-US" dirty="0"/>
              <a:t>Streamlit web app for user interaction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31460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B8A6F1-3F19-623A-88C8-6D491A222E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D3896E-4FE4-BC45-1813-2F4FEEA940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230AA8-DCA2-6837-53F3-30A44333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and Trade-offs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0F3FA-1956-8BF8-39ED-F65F63220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85" y="1010800"/>
            <a:ext cx="8137665" cy="2932045"/>
          </a:xfrm>
        </p:spPr>
        <p:txBody>
          <a:bodyPr/>
          <a:lstStyle/>
          <a:p>
            <a:r>
              <a:rPr lang="en-US" dirty="0"/>
              <a:t>Used </a:t>
            </a:r>
            <a:r>
              <a:rPr lang="en-US" b="1" dirty="0"/>
              <a:t>standardized inputs </a:t>
            </a:r>
            <a:r>
              <a:rPr lang="en-US" dirty="0"/>
              <a:t>across all models for fair comparison</a:t>
            </a:r>
          </a:p>
          <a:p>
            <a:r>
              <a:rPr lang="en-US" dirty="0"/>
              <a:t>Selected 3 models due to differing levels of complexity, interpretability, and scalability</a:t>
            </a:r>
          </a:p>
          <a:p>
            <a:r>
              <a:rPr lang="en-US" dirty="0"/>
              <a:t>Focused only on </a:t>
            </a:r>
            <a:r>
              <a:rPr lang="en-US" b="1" dirty="0"/>
              <a:t>classification accuracy </a:t>
            </a:r>
            <a:r>
              <a:rPr lang="en-US" dirty="0"/>
              <a:t>due to time constraints</a:t>
            </a:r>
          </a:p>
          <a:p>
            <a:r>
              <a:rPr lang="en-US" dirty="0"/>
              <a:t>Streamlit UI focused on simplicity for easier deployment </a:t>
            </a:r>
          </a:p>
        </p:txBody>
      </p:sp>
    </p:spTree>
    <p:extLst>
      <p:ext uri="{BB962C8B-B14F-4D97-AF65-F5344CB8AC3E}">
        <p14:creationId xmlns:p14="http://schemas.microsoft.com/office/powerpoint/2010/main" val="20340493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6E2A6C-3155-9432-77AB-C70883D086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Breast Cancer Diagnosis Prediction with ML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2DC78-9450-09AE-5949-63C2888754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D5F5E6-BB2C-E945-A8F1-02BF92B0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5B2F0-9ECD-5777-92DD-B4027F350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85" y="922023"/>
            <a:ext cx="8137665" cy="2932045"/>
          </a:xfrm>
        </p:spPr>
        <p:txBody>
          <a:bodyPr/>
          <a:lstStyle/>
          <a:p>
            <a:r>
              <a:rPr lang="en-US" b="1" dirty="0"/>
              <a:t>Running model training in parallel: </a:t>
            </a:r>
            <a:r>
              <a:rPr lang="en-US" dirty="0"/>
              <a:t>calling functions from previous files led to a much cleaner workflow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MLP initial overfitting </a:t>
            </a:r>
            <a:r>
              <a:rPr lang="en-US" dirty="0"/>
              <a:t>– utilized early stopping and learning rate scheduler</a:t>
            </a:r>
          </a:p>
          <a:p>
            <a:endParaRPr lang="en-US" b="1" dirty="0"/>
          </a:p>
          <a:p>
            <a:r>
              <a:rPr lang="en-US" b="1" dirty="0"/>
              <a:t>XGBoost low probability bug </a:t>
            </a:r>
            <a:r>
              <a:rPr lang="en-US" dirty="0"/>
              <a:t>– analyzed many different angles including issues with scaler object – further analysis needed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19720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CSF Classic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noAutofit/>
      </a:bodyPr>
      <a:lstStyle>
        <a:defPPr marL="342900" indent="-342900">
          <a:buClr>
            <a:schemeClr val="accent1"/>
          </a:buClr>
          <a:buSzPct val="80000"/>
          <a:buFont typeface="Wingdings" charset="2"/>
          <a:buChar char="§"/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D9C2AF2E-EB53-994D-B007-E3AEEE4B0E8B}"/>
    </a:ext>
  </a:extLst>
</a:theme>
</file>

<file path=ppt/theme/theme2.xml><?xml version="1.0" encoding="utf-8"?>
<a:theme xmlns:a="http://schemas.openxmlformats.org/drawingml/2006/main" name="UCSF Contemporary Pattern 1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UCSF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5AF78529-A89B-1E41-BE10-0E2BEF66F84E}"/>
    </a:ext>
  </a:extLst>
</a:theme>
</file>

<file path=ppt/theme/theme3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FD5D484ED57438231C5F4848B6EC7" ma:contentTypeVersion="0" ma:contentTypeDescription="Create a new document." ma:contentTypeScope="" ma:versionID="48808eaeca51724a2208bf879789785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8A51949-CE2D-4D1D-81B7-CD96A13119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48DB2A-A2BB-49B9-B517-04CB45F2482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5686649-89C0-47C3-BB59-3DECE68F3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e3_UCSF-16x9-FontA_Draft4 (1)</Template>
  <TotalTime>10047</TotalTime>
  <Words>627</Words>
  <Application>Microsoft Office PowerPoint</Application>
  <PresentationFormat>On-screen Show (16:9)</PresentationFormat>
  <Paragraphs>110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.AppleSystemUIFont</vt:lpstr>
      <vt:lpstr>Arial</vt:lpstr>
      <vt:lpstr>Garamond</vt:lpstr>
      <vt:lpstr>Wingdings</vt:lpstr>
      <vt:lpstr>UCSF Classic</vt:lpstr>
      <vt:lpstr>UCSF Contemporary Pattern 1</vt:lpstr>
      <vt:lpstr>Breast Cancer Diagnosis Prediction with ML Models</vt:lpstr>
      <vt:lpstr>Project Overview</vt:lpstr>
      <vt:lpstr>Objective and Approach</vt:lpstr>
      <vt:lpstr>Dataset Description</vt:lpstr>
      <vt:lpstr>Tools and Workflow</vt:lpstr>
      <vt:lpstr>Specifications</vt:lpstr>
      <vt:lpstr>Modeling Pipeline</vt:lpstr>
      <vt:lpstr>Decisions and Trade-offs</vt:lpstr>
      <vt:lpstr>Challenges and Solutions</vt:lpstr>
      <vt:lpstr>Running the Code and Outputs</vt:lpstr>
      <vt:lpstr>How to Run the Code</vt:lpstr>
      <vt:lpstr>Stress Test Output</vt:lpstr>
      <vt:lpstr>Streamlit App Demo Output</vt:lpstr>
      <vt:lpstr>Future Work</vt:lpstr>
      <vt:lpstr>Fixes and Future Goals</vt:lpstr>
      <vt:lpstr>Citations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template!</dc:title>
  <dc:subject>Presentation Template</dc:subject>
  <dc:creator>Microsoft Office User</dc:creator>
  <dc:description>Derek MacDavid | derek@bigpicdesign.com</dc:description>
  <cp:lastModifiedBy>Rishi Mukundan</cp:lastModifiedBy>
  <cp:revision>139</cp:revision>
  <dcterms:created xsi:type="dcterms:W3CDTF">2017-04-18T17:07:44Z</dcterms:created>
  <dcterms:modified xsi:type="dcterms:W3CDTF">2025-06-11T03:10:46Z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0x01010009BFD5D484ED57438231C5F4848B6EC7</vt:lpwstr>
  </property>
</Properties>
</file>